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30" r:id="rId6"/>
    <p:sldId id="257" r:id="rId7"/>
    <p:sldId id="327" r:id="rId8"/>
    <p:sldId id="322" r:id="rId9"/>
    <p:sldId id="323" r:id="rId10"/>
    <p:sldId id="324" r:id="rId11"/>
    <p:sldId id="325" r:id="rId12"/>
    <p:sldId id="326" r:id="rId13"/>
    <p:sldId id="328" r:id="rId14"/>
    <p:sldId id="262" r:id="rId15"/>
    <p:sldId id="297" r:id="rId16"/>
    <p:sldId id="317" r:id="rId17"/>
    <p:sldId id="318" r:id="rId18"/>
    <p:sldId id="286" r:id="rId19"/>
    <p:sldId id="281" r:id="rId20"/>
    <p:sldId id="283" r:id="rId21"/>
    <p:sldId id="284" r:id="rId22"/>
    <p:sldId id="285" r:id="rId23"/>
    <p:sldId id="287" r:id="rId24"/>
    <p:sldId id="329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015F"/>
    <a:srgbClr val="2B095A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912BC-41C0-4483-B27E-A8E9F6B1DDF0}" v="9" dt="2022-04-02T14:35:44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76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586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12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73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72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01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12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05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32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648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90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D224-00C3-4113-A38B-C15658DA32DC}" type="datetimeFigureOut">
              <a:rPr lang="nl-NL" smtClean="0"/>
              <a:t>4-4-2022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3AD32-CB0A-46FD-B84E-5FD32CAD0A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66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Koloniën van Weldadigheid nu wel Werelderfgoed | 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3" y="0"/>
            <a:ext cx="12225353" cy="68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9F124ABE-4C33-4370-96CA-51416BD76F25}"/>
              </a:ext>
            </a:extLst>
          </p:cNvPr>
          <p:cNvSpPr/>
          <p:nvPr/>
        </p:nvSpPr>
        <p:spPr>
          <a:xfrm rot="10800000">
            <a:off x="9063" y="-27218"/>
            <a:ext cx="4450448" cy="4698433"/>
          </a:xfrm>
          <a:prstGeom prst="triangle">
            <a:avLst>
              <a:gd name="adj" fmla="val 100000"/>
            </a:avLst>
          </a:prstGeom>
          <a:solidFill>
            <a:srgbClr val="2B09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Gelijkbenige driehoek 3"/>
          <p:cNvSpPr/>
          <p:nvPr/>
        </p:nvSpPr>
        <p:spPr>
          <a:xfrm rot="5400000">
            <a:off x="-66701" y="2437655"/>
            <a:ext cx="4488871" cy="43893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75" y="4500563"/>
            <a:ext cx="1786495" cy="23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2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latin typeface="+mn-lt"/>
              </a:rPr>
              <a:t>6. Wendbare organisatie</a:t>
            </a:r>
            <a:br>
              <a:rPr lang="nl-NL" b="1" dirty="0">
                <a:latin typeface="+mn-lt"/>
              </a:rPr>
            </a:br>
            <a:endParaRPr lang="nl-NL" b="1" dirty="0">
              <a:latin typeface="+mn-lt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5674696"/>
            <a:ext cx="785036" cy="1004533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3BFFC9A-6CD6-44DF-AC1F-FE7DB0E92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Samenwerking lokaal -&gt; regionaal -&gt; landelijk -&gt;internationaal</a:t>
            </a:r>
          </a:p>
          <a:p>
            <a:r>
              <a:rPr lang="nl-NL" dirty="0"/>
              <a:t>Marketingwerkgroep NL: afstemmen marketing</a:t>
            </a:r>
          </a:p>
        </p:txBody>
      </p:sp>
    </p:spTree>
    <p:extLst>
      <p:ext uri="{BB962C8B-B14F-4D97-AF65-F5344CB8AC3E}">
        <p14:creationId xmlns:p14="http://schemas.microsoft.com/office/powerpoint/2010/main" val="692038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1081995-B4C5-4AE0-8053-9F34D5A64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7619406" cy="124610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+mn-lt"/>
              </a:rPr>
              <a:t>Positionering uitgevoerd in Merkgids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09867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Belangrijkste contouren van merk Koloniën van Weldadigheid</a:t>
            </a:r>
          </a:p>
          <a:p>
            <a:r>
              <a:rPr lang="nl-NL" dirty="0">
                <a:solidFill>
                  <a:schemeClr val="bg1"/>
                </a:solidFill>
              </a:rPr>
              <a:t>Inspiratie, hulpmiddel en gids voor praktische toepassing</a:t>
            </a:r>
          </a:p>
          <a:p>
            <a:r>
              <a:rPr lang="nl-NL" dirty="0">
                <a:solidFill>
                  <a:schemeClr val="bg1"/>
                </a:solidFill>
              </a:rPr>
              <a:t>Geeft richting aan communicatie en toekomstige ontwikkelingen</a:t>
            </a:r>
          </a:p>
          <a:p>
            <a:r>
              <a:rPr lang="nl-NL" dirty="0">
                <a:solidFill>
                  <a:schemeClr val="bg1"/>
                </a:solidFill>
              </a:rPr>
              <a:t>Bestemd voor: marketeers en communicatie adviseurs, ondernemers en bedrijven, initiatiefnemers en organisatoren, projectmanagers en beleidsmakers 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942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9" y="5674696"/>
            <a:ext cx="785036" cy="10045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6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9" y="5674696"/>
            <a:ext cx="785036" cy="100453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36225"/>
            <a:ext cx="12249150" cy="69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47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9" y="5674696"/>
            <a:ext cx="785036" cy="10045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23347"/>
            <a:ext cx="12249150" cy="693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98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53A255-F59C-438E-AD97-E7BD0328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03D6B11-A607-45F2-A9BF-AB241E9AD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Gelijkbenige driehoek 4"/>
          <p:cNvSpPr/>
          <p:nvPr/>
        </p:nvSpPr>
        <p:spPr>
          <a:xfrm rot="10800000">
            <a:off x="-4" y="-2"/>
            <a:ext cx="15408616" cy="16239632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600360" y="460643"/>
            <a:ext cx="813724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 </a:t>
            </a:r>
            <a:r>
              <a:rPr lang="nl-NL" sz="4000" b="1" dirty="0">
                <a:solidFill>
                  <a:schemeClr val="bg1"/>
                </a:solidFill>
              </a:rPr>
              <a:t>Implementatie merkgids</a:t>
            </a:r>
            <a:endParaRPr lang="nl-NL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600360" y="1177801"/>
            <a:ext cx="842690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Flyer 5 </a:t>
            </a:r>
            <a:r>
              <a:rPr lang="nl-NL" sz="2800" dirty="0" err="1">
                <a:solidFill>
                  <a:schemeClr val="bg1"/>
                </a:solidFill>
                <a:cs typeface="Calibri"/>
              </a:rPr>
              <a:t>KvW</a:t>
            </a:r>
            <a:r>
              <a:rPr lang="nl-NL" sz="2800" dirty="0">
                <a:solidFill>
                  <a:schemeClr val="bg1"/>
                </a:solidFill>
                <a:cs typeface="Calibri"/>
              </a:rPr>
              <a:t> in Nederland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Toeristisch Magazine / Glossy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C5AB90-FF4F-4F8A-AC9C-A996EA676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263" y="518915"/>
            <a:ext cx="4548068" cy="57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3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elijkbenige driehoek 4"/>
          <p:cNvSpPr/>
          <p:nvPr/>
        </p:nvSpPr>
        <p:spPr>
          <a:xfrm rot="10800000">
            <a:off x="-4" y="-2"/>
            <a:ext cx="13512803" cy="14241574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B4EAFE-2E20-4BB5-A881-3DBB3ED6686F}"/>
              </a:ext>
            </a:extLst>
          </p:cNvPr>
          <p:cNvSpPr txBox="1"/>
          <p:nvPr/>
        </p:nvSpPr>
        <p:spPr>
          <a:xfrm>
            <a:off x="7668773" y="376515"/>
            <a:ext cx="540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Kolonienvanweldadigheid.nl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348F9DB-EFBC-484B-9D16-927312CCF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08" y="-2"/>
            <a:ext cx="5760720" cy="78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53A255-F59C-438E-AD97-E7BD0328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03D6B11-A607-45F2-A9BF-AB241E9AD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Gelijkbenige driehoek 4"/>
          <p:cNvSpPr/>
          <p:nvPr/>
        </p:nvSpPr>
        <p:spPr>
          <a:xfrm rot="10800000">
            <a:off x="-4" y="-2"/>
            <a:ext cx="15408616" cy="16239632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600360" y="460643"/>
            <a:ext cx="105156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Insteek Website Kolonienvanweldadigheid.nl </a:t>
            </a:r>
            <a:endParaRPr lang="nl-NL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600360" y="1177801"/>
            <a:ext cx="842690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Eén toeristische website voor </a:t>
            </a:r>
            <a:r>
              <a:rPr lang="nl-NL" sz="2800" dirty="0" err="1">
                <a:solidFill>
                  <a:schemeClr val="bg1"/>
                </a:solidFill>
                <a:cs typeface="Calibri"/>
              </a:rPr>
              <a:t>KvW</a:t>
            </a:r>
            <a:endParaRPr lang="nl-NL" sz="28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Samenwerking tussen lokaal en provinciaal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Lokaal beheer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Juli gereed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2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53A255-F59C-438E-AD97-E7BD0328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A9FB2657-CC40-4599-9553-4D513FF7C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66" y="1825625"/>
            <a:ext cx="2116867" cy="4351338"/>
          </a:xfrm>
        </p:spPr>
      </p:pic>
      <p:sp>
        <p:nvSpPr>
          <p:cNvPr id="5" name="Gelijkbenige driehoek 4"/>
          <p:cNvSpPr/>
          <p:nvPr/>
        </p:nvSpPr>
        <p:spPr>
          <a:xfrm rot="10800000">
            <a:off x="-4" y="-2"/>
            <a:ext cx="15408616" cy="16239632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782479" y="469915"/>
            <a:ext cx="813724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</a:rPr>
              <a:t>Social</a:t>
            </a:r>
            <a:r>
              <a:rPr lang="nl-NL" sz="4000" b="1" dirty="0">
                <a:solidFill>
                  <a:schemeClr val="bg1"/>
                </a:solidFill>
              </a:rPr>
              <a:t> media</a:t>
            </a:r>
            <a:endParaRPr lang="nl-NL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600360" y="1177801"/>
            <a:ext cx="8426908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Gezamenlijk beheer </a:t>
            </a:r>
            <a:r>
              <a:rPr lang="nl-NL" sz="2800" dirty="0" err="1">
                <a:solidFill>
                  <a:schemeClr val="bg1"/>
                </a:solidFill>
                <a:cs typeface="Calibri"/>
              </a:rPr>
              <a:t>social</a:t>
            </a:r>
            <a:r>
              <a:rPr lang="nl-NL" sz="2800" dirty="0">
                <a:solidFill>
                  <a:schemeClr val="bg1"/>
                </a:solidFill>
                <a:cs typeface="Calibri"/>
              </a:rPr>
              <a:t> media kanalen NL en VL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Bijdrage aan website bezoek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A3BB87-4E3B-4091-8D73-1D39D6232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324" y="1027907"/>
            <a:ext cx="2336198" cy="48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5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53A255-F59C-438E-AD97-E7BD0328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03D6B11-A607-45F2-A9BF-AB241E9AD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Gelijkbenige driehoek 4"/>
          <p:cNvSpPr/>
          <p:nvPr/>
        </p:nvSpPr>
        <p:spPr>
          <a:xfrm rot="10800000">
            <a:off x="-4" y="-2"/>
            <a:ext cx="15408616" cy="16239632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600360" y="460643"/>
            <a:ext cx="813724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 Verdere Marketing communicatie</a:t>
            </a:r>
            <a:endParaRPr lang="nl-NL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600360" y="1177801"/>
            <a:ext cx="8426908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Weinig campagne door Covid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Regionaal: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Groene Amsterdammer, Trouw, Noorderland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Vakantiesalon Antwerpen: fietsen!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Nationaal: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Instagram take over: </a:t>
            </a:r>
            <a:r>
              <a:rPr lang="nl-NL" sz="2800" dirty="0" err="1">
                <a:solidFill>
                  <a:schemeClr val="bg1"/>
                </a:solidFill>
                <a:cs typeface="Calibri"/>
              </a:rPr>
              <a:t>Visit</a:t>
            </a:r>
            <a:r>
              <a:rPr lang="nl-NL" sz="2800" dirty="0">
                <a:solidFill>
                  <a:schemeClr val="bg1"/>
                </a:solidFill>
                <a:cs typeface="Calibri"/>
              </a:rPr>
              <a:t> Netherlands </a:t>
            </a:r>
            <a:r>
              <a:rPr lang="nl-NL" sz="2800">
                <a:solidFill>
                  <a:schemeClr val="bg1"/>
                </a:solidFill>
                <a:cs typeface="Calibri"/>
              </a:rPr>
              <a:t>123.000  </a:t>
            </a:r>
            <a:r>
              <a:rPr lang="nl-NL" sz="2800" dirty="0">
                <a:solidFill>
                  <a:schemeClr val="bg1"/>
                </a:solidFill>
                <a:cs typeface="Calibri"/>
              </a:rPr>
              <a:t>volgers: 18 maart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Libelle </a:t>
            </a:r>
            <a:r>
              <a:rPr lang="nl-NL" sz="2800" dirty="0" err="1">
                <a:solidFill>
                  <a:schemeClr val="bg1"/>
                </a:solidFill>
                <a:cs typeface="Calibri"/>
              </a:rPr>
              <a:t>Belgie</a:t>
            </a:r>
            <a:r>
              <a:rPr lang="nl-NL" sz="2800" dirty="0">
                <a:solidFill>
                  <a:schemeClr val="bg1"/>
                </a:solidFill>
                <a:cs typeface="Calibri"/>
              </a:rPr>
              <a:t> persreis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cs typeface="Calibri"/>
              </a:rPr>
              <a:t>Verhalen van Drenthe online campagne: incl. Podcast</a:t>
            </a:r>
          </a:p>
          <a:p>
            <a:pPr lvl="1"/>
            <a:endParaRPr lang="nl-NL" sz="28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16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elijkbenige driehoek 4"/>
          <p:cNvSpPr/>
          <p:nvPr/>
        </p:nvSpPr>
        <p:spPr>
          <a:xfrm rot="10800000">
            <a:off x="-127819" y="-78658"/>
            <a:ext cx="15321934" cy="14585701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E76836F-D4E9-44FC-873E-1A426488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1E2FE91-5D88-458A-9E76-479DF66F1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163" y="659630"/>
            <a:ext cx="6866379" cy="5373687"/>
          </a:xfrm>
        </p:spPr>
      </p:pic>
    </p:spTree>
    <p:extLst>
      <p:ext uri="{BB962C8B-B14F-4D97-AF65-F5344CB8AC3E}">
        <p14:creationId xmlns:p14="http://schemas.microsoft.com/office/powerpoint/2010/main" val="369132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53A255-F59C-438E-AD97-E7BD0328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03D6B11-A607-45F2-A9BF-AB241E9AD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Gelijkbenige driehoek 4"/>
          <p:cNvSpPr/>
          <p:nvPr/>
        </p:nvSpPr>
        <p:spPr>
          <a:xfrm rot="10800000">
            <a:off x="-4" y="-2"/>
            <a:ext cx="15408616" cy="16239632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600360" y="460643"/>
            <a:ext cx="813724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 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600360" y="1177801"/>
            <a:ext cx="84269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1CDF71-407C-4D61-BAC2-89B964DEB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322242" cy="712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59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53A255-F59C-438E-AD97-E7BD0328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03D6B11-A607-45F2-A9BF-AB241E9AD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Gelijkbenige driehoek 4"/>
          <p:cNvSpPr/>
          <p:nvPr/>
        </p:nvSpPr>
        <p:spPr>
          <a:xfrm rot="10800000">
            <a:off x="-4" y="-2"/>
            <a:ext cx="15408616" cy="16239632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600360" y="460643"/>
            <a:ext cx="813724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 Vervolg</a:t>
            </a:r>
            <a:endParaRPr lang="nl-NL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600360" y="1177801"/>
            <a:ext cx="842690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sz="2800" dirty="0">
                <a:solidFill>
                  <a:schemeClr val="bg1"/>
                </a:solidFill>
                <a:cs typeface="Calibri"/>
              </a:rPr>
              <a:t>- Actie- en investeringsagenda voor najaar 2022-2024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80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elijkbenige driehoek 4"/>
          <p:cNvSpPr/>
          <p:nvPr/>
        </p:nvSpPr>
        <p:spPr>
          <a:xfrm rot="10800000">
            <a:off x="-127819" y="-78658"/>
            <a:ext cx="15321934" cy="14585701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E76836F-D4E9-44FC-873E-1A426488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Toekomstperspectief Marketing 7 </a:t>
            </a:r>
            <a:r>
              <a:rPr lang="nl-NL" b="1" dirty="0" err="1">
                <a:solidFill>
                  <a:schemeClr val="bg1"/>
                </a:solidFill>
              </a:rPr>
              <a:t>KvW</a:t>
            </a:r>
            <a:br>
              <a:rPr lang="nl-NL" dirty="0"/>
            </a:br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D3ED2E3-FE81-45BB-BE9E-101F9E975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Koloniën van Weldadigheid willen een trotse florerende bestemming zijn, met een optimale leefbaarheid door balans tussen bezoekers, bewoners, bedrijven en de plek.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unieke historische verhaal van de Koloniën is grondstof en kompas voor hedendaagse belevingen met een hoge sociaal-maatschappelijke impact.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776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elijkbenige driehoek 4"/>
          <p:cNvSpPr/>
          <p:nvPr/>
        </p:nvSpPr>
        <p:spPr>
          <a:xfrm rot="10800000">
            <a:off x="-127819" y="-78658"/>
            <a:ext cx="15321934" cy="14585701"/>
          </a:xfrm>
          <a:prstGeom prst="triangle">
            <a:avLst>
              <a:gd name="adj" fmla="val 100000"/>
            </a:avLst>
          </a:prstGeom>
          <a:solidFill>
            <a:srgbClr val="2B0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E76836F-D4E9-44FC-873E-1A426488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Strategie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F5F312-6049-4420-8563-3D9548C48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567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+mn-lt"/>
              </a:rPr>
              <a:t>1. Uitzonderlijke beleving van verhaal toevoegen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06071"/>
            <a:ext cx="10515600" cy="4670892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b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5674696"/>
            <a:ext cx="785036" cy="10045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56" y="1969660"/>
            <a:ext cx="5149824" cy="3426064"/>
          </a:xfrm>
          <a:prstGeom prst="rect">
            <a:avLst/>
          </a:prstGeom>
        </p:spPr>
      </p:pic>
      <p:pic>
        <p:nvPicPr>
          <p:cNvPr id="2050" name="Picture 2" descr="Hoe werkt een Hologram? We leggen je alle technieken uit [202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726" y="1361497"/>
            <a:ext cx="3865518" cy="25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806" y="1177374"/>
            <a:ext cx="3779194" cy="56806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818" y="3933007"/>
            <a:ext cx="5073988" cy="28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9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latin typeface="+mn-lt"/>
              </a:rPr>
              <a:t>2. Primaire focus op cultuurtoeristen en gebruik maken van </a:t>
            </a:r>
            <a:r>
              <a:rPr lang="nl-NL" b="1" dirty="0" err="1">
                <a:latin typeface="+mn-lt"/>
              </a:rPr>
              <a:t>Werelderfgoedlabel</a:t>
            </a:r>
            <a:br>
              <a:rPr lang="nl-NL" b="1" dirty="0">
                <a:latin typeface="+mn-lt"/>
              </a:rPr>
            </a:br>
            <a:endParaRPr lang="nl-NL" b="1" dirty="0">
              <a:latin typeface="+mn-lt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1164" y="4003549"/>
            <a:ext cx="3840813" cy="43468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5674696"/>
            <a:ext cx="785036" cy="10045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28" y="1990554"/>
            <a:ext cx="6301922" cy="35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6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+mn-lt"/>
              </a:rPr>
              <a:t>3. Focus op Nederlandse en Vlaamse markt</a:t>
            </a:r>
            <a:br>
              <a:rPr lang="nl-NL" b="1" dirty="0">
                <a:latin typeface="+mn-lt"/>
              </a:rPr>
            </a:br>
            <a:endParaRPr lang="nl-NL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06071"/>
            <a:ext cx="10515600" cy="4670892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b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5674696"/>
            <a:ext cx="785036" cy="10045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896" y="1965109"/>
            <a:ext cx="7100207" cy="297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63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latin typeface="+mn-lt"/>
              </a:rPr>
              <a:t>4. Inzetten op verblijfsverlenging: combi andere Koloniën en omliggende gebieden</a:t>
            </a:r>
            <a:br>
              <a:rPr lang="nl-NL" b="1" dirty="0">
                <a:latin typeface="+mn-lt"/>
              </a:rPr>
            </a:br>
            <a:endParaRPr lang="nl-NL" b="1" dirty="0">
              <a:latin typeface="+mn-lt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20" y="1959429"/>
            <a:ext cx="5799705" cy="3866470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5674696"/>
            <a:ext cx="785036" cy="10045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44" y="1592293"/>
            <a:ext cx="3503158" cy="52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99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latin typeface="+mn-lt"/>
              </a:rPr>
              <a:t>5. Actief bezoekersmanagement: startlocaties en spreiding in tijd en ruimte</a:t>
            </a:r>
            <a:br>
              <a:rPr lang="nl-NL" b="1" dirty="0">
                <a:latin typeface="+mn-lt"/>
              </a:rPr>
            </a:br>
            <a:endParaRPr lang="nl-NL" b="1" dirty="0">
              <a:latin typeface="+mn-lt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91" y="1492988"/>
            <a:ext cx="5703079" cy="380515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5674696"/>
            <a:ext cx="785036" cy="10045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448" y="1492988"/>
            <a:ext cx="5080932" cy="38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216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E7AA2DBFA5A640B6C65FB76A038277" ma:contentTypeVersion="11" ma:contentTypeDescription="Een nieuw document maken." ma:contentTypeScope="" ma:versionID="1191827adf11adc5c630e113ae519a69">
  <xsd:schema xmlns:xsd="http://www.w3.org/2001/XMLSchema" xmlns:xs="http://www.w3.org/2001/XMLSchema" xmlns:p="http://schemas.microsoft.com/office/2006/metadata/properties" xmlns:ns2="7510b4d7-672a-4d38-b254-c745ad6fe3b8" targetNamespace="http://schemas.microsoft.com/office/2006/metadata/properties" ma:root="true" ma:fieldsID="3eed5edbc8bc0a7fbc46283ec53e2bd3" ns2:_="">
    <xsd:import namespace="7510b4d7-672a-4d38-b254-c745ad6fe3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0b4d7-672a-4d38-b254-c745ad6fe3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E35A0A-A737-422C-9D0B-C0FC3FDA0FB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4195DD0-400C-4F2B-9992-BB5D2CB4C6A1}">
  <ds:schemaRefs>
    <ds:schemaRef ds:uri="7510b4d7-672a-4d38-b254-c745ad6fe3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94F94EF-E717-4276-B850-E5B86CE3AE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278</Words>
  <Application>Microsoft Office PowerPoint</Application>
  <PresentationFormat>Breedbeeld</PresentationFormat>
  <Paragraphs>56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Toekomstperspectief Marketing 7 KvW </vt:lpstr>
      <vt:lpstr>Strategie</vt:lpstr>
      <vt:lpstr>1. Uitzonderlijke beleving van verhaal toevoegen</vt:lpstr>
      <vt:lpstr>2. Primaire focus op cultuurtoeristen en gebruik maken van Werelderfgoedlabel </vt:lpstr>
      <vt:lpstr>3. Focus op Nederlandse en Vlaamse markt </vt:lpstr>
      <vt:lpstr>4. Inzetten op verblijfsverlenging: combi andere Koloniën en omliggende gebieden </vt:lpstr>
      <vt:lpstr>5. Actief bezoekersmanagement: startlocaties en spreiding in tijd en ruimte </vt:lpstr>
      <vt:lpstr>6. Wendbare organisatie </vt:lpstr>
      <vt:lpstr>Positionering uitgevoerd in Merkgids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Michel Kompanje</dc:creator>
  <cp:lastModifiedBy>Stichting Kop van Drenthe</cp:lastModifiedBy>
  <cp:revision>4</cp:revision>
  <dcterms:created xsi:type="dcterms:W3CDTF">2021-12-20T15:09:00Z</dcterms:created>
  <dcterms:modified xsi:type="dcterms:W3CDTF">2022-04-04T14:56:40Z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0x0101007BE7AA2DBFA5A640B6C65FB76A038277</vt:lpwstr>
  </property>
</Properties>
</file>